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63" r:id="rId8"/>
    <p:sldId id="267" r:id="rId9"/>
    <p:sldId id="266" r:id="rId10"/>
    <p:sldId id="258" r:id="rId11"/>
    <p:sldId id="269" r:id="rId12"/>
    <p:sldId id="270" r:id="rId13"/>
    <p:sldId id="268" r:id="rId14"/>
    <p:sldId id="272" r:id="rId15"/>
    <p:sldId id="271" r:id="rId16"/>
    <p:sldId id="260" r:id="rId17"/>
    <p:sldId id="276" r:id="rId18"/>
    <p:sldId id="273" r:id="rId19"/>
    <p:sldId id="279" r:id="rId20"/>
    <p:sldId id="280" r:id="rId21"/>
    <p:sldId id="277" r:id="rId22"/>
    <p:sldId id="278" r:id="rId23"/>
    <p:sldId id="259" r:id="rId24"/>
    <p:sldId id="275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hurchill" initials="CC" lastIdx="1" clrIdx="0">
    <p:extLst>
      <p:ext uri="{19B8F6BF-5375-455C-9EA6-DF929625EA0E}">
        <p15:presenceInfo xmlns:p15="http://schemas.microsoft.com/office/powerpoint/2012/main" userId="0b09d95bb53e4a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9T18:53:25.035" idx="1">
    <p:pos x="10" y="10"/>
    <p:text>Avogadro's number in chemistry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9T18:53:25.035" idx="1">
    <p:pos x="10" y="10"/>
    <p:text>Avogadro's number in chemistry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9T18:53:25.035" idx="1">
    <p:pos x="10" y="10"/>
    <p:text>Avogadro's number in chemistry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77BA-05A1-45F4-88C2-59F39599A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7EC80-E9F2-4EC6-831A-082E5D0B1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22FB1-76CB-4474-930D-B4957E68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47590-CEC0-4113-8D98-4C3847C7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F79E0-9ED4-4212-B76B-36DAB104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1693F-553E-48D9-8BF3-A8354E80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05446-5E20-4396-A3E1-830AAB4B8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83225-C3CB-49B0-AFB3-4C333BA2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2609C-7A4D-4578-B497-B6454CB2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756D9-4609-4842-A80D-46DF8554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7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E0119-EEE6-4592-A0CC-976BFCE33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5A2F7-4D8C-49EE-8AF2-2ED9519A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790D0-1869-4632-A5F7-8CFCBBDA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EC35A-872F-48AE-A4FA-FEBD04A1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011ED-79E9-4F21-BB25-72F62793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61AB-B15B-411A-BCC2-928A94CF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C67A-E400-40A4-ACB4-5FBEA232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73CB-3374-4E93-A9B6-02A4442A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016BA-7997-4072-94F4-E9103F8E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C5B2A-27C3-47D2-8765-483B6F69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0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EB92-F0A4-49E7-B68E-61E5F9BB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8A248-37C4-4A89-B7D4-D7ABFEEC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B0258-E5B7-4B62-B97E-E8FECF91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4EDC1-3401-46EF-AEB9-26078679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D0067-8C73-43BE-A114-001EB83F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2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DD20-672E-44A5-8ECF-14D798DA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FF59-C16C-4F8D-9201-C3501280F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208CF-05E9-4245-A5AF-333A696B7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996BC-93BC-41F2-AB6F-DF508E7E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43A0F-42DA-4CC6-8E89-1856B277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13233-8C18-4B9C-8C0D-5FECABAD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6256-52EC-4707-9271-2436C27E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3AB49-54C9-4C5A-B03C-C95EBAB7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81325-9E97-46E4-B9BC-EE5F2440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AAB36-FFE8-481A-9E73-BC006647F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3871F-79B7-4F94-ABC7-8A60A92BB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01773-09EF-4BC2-A5D0-DBE7A157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68C4A-61AD-4658-99F3-5F294AA1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1D631-A7A5-4CAA-A5DE-E5A6D0FB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3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1C15-7225-4CE6-94AC-63A7479F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E7181-25B0-4346-A7F8-4F42CBED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A3EA7-4FDE-42F9-9252-9CAA0F41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114FB-05BE-41CE-A575-869B7EE9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B5EFE-77EC-4FC7-9304-612AF290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8E5D8-63F4-47D0-BF94-933D0EB6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02FDE-ABD2-4C8F-B9DC-4C8C157F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6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EB6D-2BE3-48DE-A0A1-AABBA7B9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57429-5283-45BE-9F46-96C09E78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C9B6B-DC60-4B06-806D-43910FB31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947E2-491B-465E-A517-B449515D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D26DE-9682-4AEA-B51A-9CA164A3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C31CE-EAB3-4F68-BF1D-AFFB5123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D46B-B4DC-4181-9363-BB9242BF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9B2EF-CB38-4073-97E4-C52B7EBAE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1F13E-E004-421D-9444-A7935D47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CF16B-C5FD-439D-9487-44D3A58D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552AC-016D-4E0A-8C63-FF28AE88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9BC07-88EA-4E75-813B-16106535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63C13-EFFB-4841-8CD6-01CBC404A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E8EA3-4097-4FAF-B8BE-BFE0A7FE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CC831-E80C-4D60-8F95-5CE4F031A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1544-E74B-4C0E-A176-34F17B3AAE4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C6314-F13E-4202-A79F-50A63F58E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C0C80-B648-4037-96E6-8E59649AF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0917-E1D5-4CB0-A922-4083F9B6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519D3D0-5161-4717-A917-C94D50119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 and Scientific Notation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75A3D0E-7C20-4AB6-BC74-710ABCDA0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number raised to a negative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formula: x</a:t>
            </a:r>
            <a:r>
              <a:rPr lang="en-US" baseline="30000" dirty="0"/>
              <a:t>-n</a:t>
            </a:r>
            <a:r>
              <a:rPr lang="en-US" dirty="0"/>
              <a:t> = </a:t>
            </a:r>
            <a:r>
              <a:rPr lang="en-US" u="sng" dirty="0"/>
              <a:t>1 </a:t>
            </a:r>
          </a:p>
          <a:p>
            <a:pPr marL="0" indent="0">
              <a:buNone/>
            </a:pPr>
            <a:r>
              <a:rPr lang="en-US" dirty="0"/>
              <a:t>		 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-4</a:t>
            </a:r>
            <a:r>
              <a:rPr lang="en-US" dirty="0"/>
              <a:t> = </a:t>
            </a:r>
            <a:r>
              <a:rPr lang="en-US" u="sng" dirty="0"/>
              <a:t>1</a:t>
            </a:r>
            <a:r>
              <a:rPr lang="en-US" dirty="0"/>
              <a:t> =  </a:t>
            </a:r>
            <a:r>
              <a:rPr lang="en-US" u="sng" dirty="0"/>
              <a:t>     1       </a:t>
            </a:r>
            <a:r>
              <a:rPr lang="en-US" dirty="0"/>
              <a:t>=</a:t>
            </a:r>
            <a:r>
              <a:rPr lang="en-US" u="sng" dirty="0"/>
              <a:t>  1 </a:t>
            </a:r>
          </a:p>
          <a:p>
            <a:pPr marL="0" indent="0">
              <a:buNone/>
            </a:pPr>
            <a:r>
              <a:rPr lang="en-US" baseline="30000" dirty="0"/>
              <a:t>            </a:t>
            </a:r>
            <a:r>
              <a:rPr lang="en-US" dirty="0"/>
              <a:t>2</a:t>
            </a:r>
            <a:r>
              <a:rPr lang="en-US" baseline="30000" dirty="0"/>
              <a:t>4</a:t>
            </a:r>
            <a:r>
              <a:rPr lang="en-US" dirty="0"/>
              <a:t>   2x2x2x2    16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0604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8386F1-9180-4B83-BCE3-ACF07DC72273}"/>
              </a:ext>
            </a:extLst>
          </p:cNvPr>
          <p:cNvCxnSpPr/>
          <p:nvPr/>
        </p:nvCxnSpPr>
        <p:spPr>
          <a:xfrm>
            <a:off x="251791" y="145774"/>
            <a:ext cx="1722783" cy="821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13B7F6-C86B-4004-A270-F1105BC91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85871"/>
              </p:ext>
            </p:extLst>
          </p:nvPr>
        </p:nvGraphicFramePr>
        <p:xfrm>
          <a:off x="278296" y="145774"/>
          <a:ext cx="11767931" cy="658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133">
                  <a:extLst>
                    <a:ext uri="{9D8B030D-6E8A-4147-A177-3AD203B41FA5}">
                      <a16:colId xmlns:a16="http://schemas.microsoft.com/office/drawing/2014/main" val="2905099491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078515619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264335023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56958351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3032472240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1507910196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015592369"/>
                    </a:ext>
                  </a:extLst>
                </a:gridCol>
              </a:tblGrid>
              <a:tr h="8232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Power        #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447337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4745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934283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831917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b="1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95022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89445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95865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90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5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8386F1-9180-4B83-BCE3-ACF07DC72273}"/>
              </a:ext>
            </a:extLst>
          </p:cNvPr>
          <p:cNvCxnSpPr/>
          <p:nvPr/>
        </p:nvCxnSpPr>
        <p:spPr>
          <a:xfrm>
            <a:off x="251791" y="145774"/>
            <a:ext cx="1722783" cy="821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13B7F6-C86B-4004-A270-F1105BC9180C}"/>
              </a:ext>
            </a:extLst>
          </p:cNvPr>
          <p:cNvGraphicFramePr>
            <a:graphicFrameLocks noGrp="1"/>
          </p:cNvGraphicFramePr>
          <p:nvPr/>
        </p:nvGraphicFramePr>
        <p:xfrm>
          <a:off x="278296" y="145774"/>
          <a:ext cx="11767931" cy="658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133">
                  <a:extLst>
                    <a:ext uri="{9D8B030D-6E8A-4147-A177-3AD203B41FA5}">
                      <a16:colId xmlns:a16="http://schemas.microsoft.com/office/drawing/2014/main" val="2905099491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078515619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264335023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56958351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3032472240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1507910196"/>
                    </a:ext>
                  </a:extLst>
                </a:gridCol>
                <a:gridCol w="1681133">
                  <a:extLst>
                    <a:ext uri="{9D8B030D-6E8A-4147-A177-3AD203B41FA5}">
                      <a16:colId xmlns:a16="http://schemas.microsoft.com/office/drawing/2014/main" val="2015592369"/>
                    </a:ext>
                  </a:extLst>
                </a:gridCol>
              </a:tblGrid>
              <a:tr h="8232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Power        #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447337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 =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4745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934283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831917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95022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1/625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894451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1/7776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95865"/>
                  </a:ext>
                </a:extLst>
              </a:tr>
              <a:tr h="82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1/16,807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90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9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number raised to a negative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formula: (-x)</a:t>
            </a:r>
            <a:r>
              <a:rPr lang="en-US" baseline="30000" dirty="0"/>
              <a:t>-n</a:t>
            </a:r>
            <a:r>
              <a:rPr lang="en-US" dirty="0"/>
              <a:t> = </a:t>
            </a:r>
            <a:r>
              <a:rPr lang="en-US" u="sng" dirty="0"/>
              <a:t>1 </a:t>
            </a:r>
          </a:p>
          <a:p>
            <a:pPr marL="0" indent="0">
              <a:buNone/>
            </a:pPr>
            <a:r>
              <a:rPr lang="en-US" dirty="0"/>
              <a:t>		     (-x)</a:t>
            </a:r>
            <a:r>
              <a:rPr lang="en-US" baseline="30000" dirty="0"/>
              <a:t>n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-2</a:t>
            </a:r>
            <a:r>
              <a:rPr lang="en-US" baseline="30000" dirty="0"/>
              <a:t>-4</a:t>
            </a:r>
            <a:r>
              <a:rPr lang="en-US" dirty="0"/>
              <a:t> = </a:t>
            </a:r>
            <a:r>
              <a:rPr lang="en-US" u="sng" dirty="0"/>
              <a:t>1</a:t>
            </a:r>
            <a:r>
              <a:rPr lang="en-US" dirty="0"/>
              <a:t> =  </a:t>
            </a:r>
            <a:r>
              <a:rPr lang="en-US" u="sng" dirty="0"/>
              <a:t>               1                   </a:t>
            </a:r>
            <a:r>
              <a:rPr lang="en-US" dirty="0"/>
              <a:t>=</a:t>
            </a:r>
            <a:r>
              <a:rPr lang="en-US" u="sng" dirty="0"/>
              <a:t>  1 </a:t>
            </a:r>
          </a:p>
          <a:p>
            <a:pPr marL="0" indent="0">
              <a:buNone/>
            </a:pPr>
            <a:r>
              <a:rPr lang="en-US" baseline="30000" dirty="0"/>
              <a:t>            -</a:t>
            </a:r>
            <a:r>
              <a:rPr lang="en-US" dirty="0"/>
              <a:t>2</a:t>
            </a:r>
            <a:r>
              <a:rPr lang="en-US" baseline="30000" dirty="0"/>
              <a:t>4</a:t>
            </a:r>
            <a:r>
              <a:rPr lang="en-US" dirty="0"/>
              <a:t>     (-2) x (-2) x (-2) x (-2)  16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6713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6DE5A8-B877-4DB2-A307-EFF7CD4E9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53234"/>
              </p:ext>
            </p:extLst>
          </p:nvPr>
        </p:nvGraphicFramePr>
        <p:xfrm>
          <a:off x="384314" y="145773"/>
          <a:ext cx="11648658" cy="652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94">
                  <a:extLst>
                    <a:ext uri="{9D8B030D-6E8A-4147-A177-3AD203B41FA5}">
                      <a16:colId xmlns:a16="http://schemas.microsoft.com/office/drawing/2014/main" val="1194142013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404590905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2833691637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468063737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943514768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3126367196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739736232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Power      #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934461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958610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41118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420592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602170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952133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202275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272319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9E851D-73F6-444B-B994-D05D5A27459E}"/>
              </a:ext>
            </a:extLst>
          </p:cNvPr>
          <p:cNvCxnSpPr/>
          <p:nvPr/>
        </p:nvCxnSpPr>
        <p:spPr>
          <a:xfrm>
            <a:off x="384313" y="119270"/>
            <a:ext cx="1683026" cy="834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79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6DE5A8-B877-4DB2-A307-EFF7CD4E9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90333"/>
              </p:ext>
            </p:extLst>
          </p:nvPr>
        </p:nvGraphicFramePr>
        <p:xfrm>
          <a:off x="384314" y="145773"/>
          <a:ext cx="11648658" cy="652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94">
                  <a:extLst>
                    <a:ext uri="{9D8B030D-6E8A-4147-A177-3AD203B41FA5}">
                      <a16:colId xmlns:a16="http://schemas.microsoft.com/office/drawing/2014/main" val="1194142013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404590905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2833691637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468063737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943514768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3126367196"/>
                    </a:ext>
                  </a:extLst>
                </a:gridCol>
                <a:gridCol w="1664094">
                  <a:extLst>
                    <a:ext uri="{9D8B030D-6E8A-4147-A177-3AD203B41FA5}">
                      <a16:colId xmlns:a16="http://schemas.microsoft.com/office/drawing/2014/main" val="739736232"/>
                    </a:ext>
                  </a:extLst>
                </a:gridCol>
              </a:tblGrid>
              <a:tr h="8150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Power      #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934461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1/-1 = 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958610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41118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420592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1/-1024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602170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1/625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1/-3125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952133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1/-216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1/-7776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202275"/>
                  </a:ext>
                </a:extLst>
              </a:tr>
              <a:tr h="81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1/-343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1/-16,807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272319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9E851D-73F6-444B-B994-D05D5A27459E}"/>
              </a:ext>
            </a:extLst>
          </p:cNvPr>
          <p:cNvCxnSpPr/>
          <p:nvPr/>
        </p:nvCxnSpPr>
        <p:spPr>
          <a:xfrm>
            <a:off x="384313" y="119270"/>
            <a:ext cx="1683026" cy="834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08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C02F-F908-427F-8252-CC0AFAC8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AD7DE-E647-496A-BAAB-71F73BB5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express very large or very small numbers without writing all the zeroes (0)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602200000000000000000000 (6022 with 20 zeroes after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0.000000721</a:t>
            </a:r>
          </a:p>
        </p:txBody>
      </p:sp>
    </p:spTree>
    <p:extLst>
      <p:ext uri="{BB962C8B-B14F-4D97-AF65-F5344CB8AC3E}">
        <p14:creationId xmlns:p14="http://schemas.microsoft.com/office/powerpoint/2010/main" val="382341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F29D2-B390-4A0B-B23B-ABCCE670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041A-34E7-4AC2-B185-32F97CE4B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944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602200000000000000000000 (6022 with 20 zeroes after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0</a:t>
            </a:r>
            <a:r>
              <a:rPr lang="en-US" dirty="0"/>
              <a:t> = 1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1</a:t>
            </a:r>
            <a:r>
              <a:rPr lang="en-US" dirty="0"/>
              <a:t> = 10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2</a:t>
            </a:r>
            <a:r>
              <a:rPr lang="en-US" dirty="0"/>
              <a:t> = 100		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3</a:t>
            </a:r>
            <a:r>
              <a:rPr lang="en-US" dirty="0"/>
              <a:t> = 1000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100</a:t>
            </a:r>
            <a:r>
              <a:rPr lang="en-US" dirty="0"/>
              <a:t> = 10000000000000000000000000000000000000000000000000000000000000000000000000000000000000000000000000000  (googol)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29498E-E53D-4204-9642-4FC8AA473E5B}"/>
              </a:ext>
            </a:extLst>
          </p:cNvPr>
          <p:cNvSpPr txBox="1">
            <a:spLocks/>
          </p:cNvSpPr>
          <p:nvPr/>
        </p:nvSpPr>
        <p:spPr>
          <a:xfrm>
            <a:off x="4634947" y="2335834"/>
            <a:ext cx="3462132" cy="3627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 x 10</a:t>
            </a:r>
            <a:r>
              <a:rPr lang="en-US" baseline="30000" dirty="0"/>
              <a:t>0</a:t>
            </a:r>
            <a:r>
              <a:rPr lang="en-US" dirty="0"/>
              <a:t> =6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 x 10</a:t>
            </a:r>
            <a:r>
              <a:rPr lang="en-US" baseline="30000" dirty="0"/>
              <a:t>1</a:t>
            </a:r>
            <a:r>
              <a:rPr lang="en-US" dirty="0"/>
              <a:t> = 60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 x 10</a:t>
            </a:r>
            <a:r>
              <a:rPr lang="en-US" baseline="30000" dirty="0"/>
              <a:t>2</a:t>
            </a:r>
            <a:r>
              <a:rPr lang="en-US" dirty="0"/>
              <a:t> = 600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 x 10</a:t>
            </a:r>
            <a:r>
              <a:rPr lang="en-US" baseline="30000" dirty="0"/>
              <a:t>3</a:t>
            </a:r>
            <a:r>
              <a:rPr lang="en-US" dirty="0"/>
              <a:t> = 6000					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2AD2B1-9270-47A0-86A4-6723B7BD0B76}"/>
              </a:ext>
            </a:extLst>
          </p:cNvPr>
          <p:cNvSpPr txBox="1">
            <a:spLocks/>
          </p:cNvSpPr>
          <p:nvPr/>
        </p:nvSpPr>
        <p:spPr>
          <a:xfrm>
            <a:off x="4592521" y="4855132"/>
            <a:ext cx="6612291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 x 10</a:t>
            </a:r>
            <a:r>
              <a:rPr lang="en-US" baseline="30000" dirty="0"/>
              <a:t>23</a:t>
            </a:r>
            <a:r>
              <a:rPr lang="en-US" dirty="0"/>
              <a:t> = 600000000000000000000000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7084F8-5B43-4D76-9CDB-EE02D80A8DA5}"/>
              </a:ext>
            </a:extLst>
          </p:cNvPr>
          <p:cNvSpPr txBox="1">
            <a:spLocks/>
          </p:cNvSpPr>
          <p:nvPr/>
        </p:nvSpPr>
        <p:spPr>
          <a:xfrm>
            <a:off x="6033746" y="5225499"/>
            <a:ext cx="4979998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602200000000000000000000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957127-032D-49C6-B316-1A3352170642}"/>
              </a:ext>
            </a:extLst>
          </p:cNvPr>
          <p:cNvSpPr txBox="1">
            <a:spLocks/>
          </p:cNvSpPr>
          <p:nvPr/>
        </p:nvSpPr>
        <p:spPr>
          <a:xfrm>
            <a:off x="3939702" y="5608034"/>
            <a:ext cx="6612291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6.022 x 10</a:t>
            </a:r>
            <a:r>
              <a:rPr lang="en-US" baseline="30000" dirty="0"/>
              <a:t>23</a:t>
            </a:r>
            <a:r>
              <a:rPr lang="en-US" dirty="0"/>
              <a:t> = 602200000000000000000000</a:t>
            </a:r>
          </a:p>
        </p:txBody>
      </p:sp>
    </p:spTree>
    <p:extLst>
      <p:ext uri="{BB962C8B-B14F-4D97-AF65-F5344CB8AC3E}">
        <p14:creationId xmlns:p14="http://schemas.microsoft.com/office/powerpoint/2010/main" val="199481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  <p:bldP spid="8" grpId="0" uiExpand="1" build="p"/>
      <p:bldP spid="9" grpId="0" uiExpand="1" build="p"/>
      <p:bldP spid="1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E7E9-7796-4B84-8729-341D7160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E769D-49DD-44B7-ADBE-B42D241CE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6251713" cy="21102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 + 3 x 5 </a:t>
            </a:r>
          </a:p>
          <a:p>
            <a:pPr marL="0" indent="0">
              <a:buNone/>
            </a:pPr>
            <a:r>
              <a:rPr lang="en-US" dirty="0"/>
              <a:t>   10 x 5 = 50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Everybody has to agree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E492F-2E97-495C-951D-15B314EC3737}"/>
              </a:ext>
            </a:extLst>
          </p:cNvPr>
          <p:cNvSpPr txBox="1"/>
          <p:nvPr/>
        </p:nvSpPr>
        <p:spPr>
          <a:xfrm rot="5400000">
            <a:off x="1142472" y="1759752"/>
            <a:ext cx="394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3E07538-9C6F-4924-AD60-C53D404CE677}"/>
              </a:ext>
            </a:extLst>
          </p:cNvPr>
          <p:cNvSpPr txBox="1">
            <a:spLocks/>
          </p:cNvSpPr>
          <p:nvPr/>
        </p:nvSpPr>
        <p:spPr>
          <a:xfrm>
            <a:off x="8981661" y="1832251"/>
            <a:ext cx="2700130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7 + 3 x 5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7 + 15 = 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92196-C03F-41BA-BFC3-1A98034FB566}"/>
              </a:ext>
            </a:extLst>
          </p:cNvPr>
          <p:cNvSpPr txBox="1"/>
          <p:nvPr/>
        </p:nvSpPr>
        <p:spPr>
          <a:xfrm rot="5400000">
            <a:off x="9776264" y="1766378"/>
            <a:ext cx="394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36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 uiExpand="1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C02F-F908-427F-8252-CC0AFAC8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AD7DE-E647-496A-BAAB-71F73BB5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express very large or very small numbers without writing all the zeroes (0)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602200000000000000000000 (6022 with 20 zeroes after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0.000000721</a:t>
            </a:r>
          </a:p>
        </p:txBody>
      </p:sp>
    </p:spTree>
    <p:extLst>
      <p:ext uri="{BB962C8B-B14F-4D97-AF65-F5344CB8AC3E}">
        <p14:creationId xmlns:p14="http://schemas.microsoft.com/office/powerpoint/2010/main" val="125123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raised to a whole number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825624"/>
            <a:ext cx="10515600" cy="47076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baseline="30000" dirty="0"/>
              <a:t>p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baseline="30000" dirty="0"/>
              <a:t>p</a:t>
            </a:r>
            <a:r>
              <a:rPr lang="en-US" dirty="0"/>
              <a:t> = 1 x (n) p times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usually</a:t>
            </a:r>
            <a:r>
              <a:rPr lang="en-US" dirty="0"/>
              <a:t> not important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= 1 x 2 x 2 x 2 = 8</a:t>
            </a:r>
          </a:p>
          <a:p>
            <a:pPr marL="0" indent="0">
              <a:buNone/>
            </a:pPr>
            <a:r>
              <a:rPr lang="en-US" dirty="0"/>
              <a:t>	 1 x (2) 3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5</a:t>
            </a:r>
            <a:r>
              <a:rPr lang="en-US" dirty="0"/>
              <a:t> = 3 x 3 x 3 x 3 x 3 = 540</a:t>
            </a:r>
          </a:p>
          <a:p>
            <a:pPr marL="0" indent="0">
              <a:buNone/>
            </a:pPr>
            <a:r>
              <a:rPr lang="en-US" dirty="0"/>
              <a:t>	(3) 5 times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DDC99C4A-CF9C-4ABC-B6AC-1BF7E93CC85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05340" y="3240157"/>
            <a:ext cx="371061" cy="92766"/>
          </a:xfrm>
          <a:prstGeom prst="bent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85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F29D2-B390-4A0B-B23B-ABCCE670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041A-34E7-4AC2-B185-32F97CE4B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944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0.000000721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0</a:t>
            </a:r>
            <a:r>
              <a:rPr lang="en-US" dirty="0"/>
              <a:t> = 1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-1</a:t>
            </a:r>
            <a:r>
              <a:rPr lang="en-US" dirty="0"/>
              <a:t> = 0.1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-2</a:t>
            </a:r>
            <a:r>
              <a:rPr lang="en-US" dirty="0"/>
              <a:t> = 0.01							</a:t>
            </a:r>
          </a:p>
          <a:p>
            <a:pPr marL="0" indent="0">
              <a:buNone/>
            </a:pPr>
            <a:r>
              <a:rPr lang="en-US" dirty="0"/>
              <a:t>10</a:t>
            </a:r>
            <a:r>
              <a:rPr lang="en-US" baseline="30000" dirty="0"/>
              <a:t>-3</a:t>
            </a:r>
            <a:r>
              <a:rPr lang="en-US" dirty="0"/>
              <a:t> = 0.001			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29498E-E53D-4204-9642-4FC8AA473E5B}"/>
              </a:ext>
            </a:extLst>
          </p:cNvPr>
          <p:cNvSpPr txBox="1">
            <a:spLocks/>
          </p:cNvSpPr>
          <p:nvPr/>
        </p:nvSpPr>
        <p:spPr>
          <a:xfrm>
            <a:off x="4595192" y="2349087"/>
            <a:ext cx="3462132" cy="3627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 x 10</a:t>
            </a:r>
            <a:r>
              <a:rPr lang="en-US" baseline="30000" dirty="0"/>
              <a:t>0</a:t>
            </a:r>
            <a:r>
              <a:rPr lang="en-US" dirty="0"/>
              <a:t> = 7	</a:t>
            </a:r>
          </a:p>
          <a:p>
            <a:pPr marL="0" indent="0">
              <a:buNone/>
            </a:pPr>
            <a:r>
              <a:rPr lang="en-US" dirty="0"/>
              <a:t>7 x 10</a:t>
            </a:r>
            <a:r>
              <a:rPr lang="en-US" baseline="30000" dirty="0"/>
              <a:t>-1</a:t>
            </a:r>
            <a:r>
              <a:rPr lang="en-US" dirty="0"/>
              <a:t> = 0.7</a:t>
            </a:r>
          </a:p>
          <a:p>
            <a:pPr marL="0" indent="0">
              <a:buNone/>
            </a:pPr>
            <a:r>
              <a:rPr lang="en-US" dirty="0"/>
              <a:t>7 x 10</a:t>
            </a:r>
            <a:r>
              <a:rPr lang="en-US" baseline="30000" dirty="0"/>
              <a:t>-2</a:t>
            </a:r>
            <a:r>
              <a:rPr lang="en-US" dirty="0"/>
              <a:t> = 0.07</a:t>
            </a:r>
          </a:p>
          <a:p>
            <a:pPr marL="0" indent="0">
              <a:buNone/>
            </a:pPr>
            <a:r>
              <a:rPr lang="en-US" dirty="0"/>
              <a:t>7 x 10</a:t>
            </a:r>
            <a:r>
              <a:rPr lang="en-US" baseline="30000" dirty="0"/>
              <a:t>-3</a:t>
            </a:r>
            <a:r>
              <a:rPr lang="en-US" dirty="0"/>
              <a:t> = 0.07 					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2AD2B1-9270-47A0-86A4-6723B7BD0B76}"/>
              </a:ext>
            </a:extLst>
          </p:cNvPr>
          <p:cNvSpPr txBox="1">
            <a:spLocks/>
          </p:cNvSpPr>
          <p:nvPr/>
        </p:nvSpPr>
        <p:spPr>
          <a:xfrm>
            <a:off x="4592521" y="4855132"/>
            <a:ext cx="6612291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7 x 10</a:t>
            </a:r>
            <a:r>
              <a:rPr lang="en-US" baseline="30000" dirty="0"/>
              <a:t>-7</a:t>
            </a:r>
            <a:r>
              <a:rPr lang="en-US" dirty="0"/>
              <a:t> = 0.0000007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7084F8-5B43-4D76-9CDB-EE02D80A8DA5}"/>
              </a:ext>
            </a:extLst>
          </p:cNvPr>
          <p:cNvSpPr txBox="1">
            <a:spLocks/>
          </p:cNvSpPr>
          <p:nvPr/>
        </p:nvSpPr>
        <p:spPr>
          <a:xfrm>
            <a:off x="5967485" y="5238751"/>
            <a:ext cx="4979998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0.000000721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957127-032D-49C6-B316-1A3352170642}"/>
              </a:ext>
            </a:extLst>
          </p:cNvPr>
          <p:cNvSpPr txBox="1">
            <a:spLocks/>
          </p:cNvSpPr>
          <p:nvPr/>
        </p:nvSpPr>
        <p:spPr>
          <a:xfrm>
            <a:off x="4125233" y="5608034"/>
            <a:ext cx="6612291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7.21 x 10</a:t>
            </a:r>
            <a:r>
              <a:rPr lang="en-US" baseline="30000" dirty="0"/>
              <a:t>-7</a:t>
            </a:r>
            <a:r>
              <a:rPr lang="en-US" dirty="0"/>
              <a:t> = 0.000000721</a:t>
            </a:r>
          </a:p>
        </p:txBody>
      </p:sp>
    </p:spTree>
    <p:extLst>
      <p:ext uri="{BB962C8B-B14F-4D97-AF65-F5344CB8AC3E}">
        <p14:creationId xmlns:p14="http://schemas.microsoft.com/office/powerpoint/2010/main" val="19994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  <p:bldP spid="8" grpId="0" uiExpand="1" build="p"/>
      <p:bldP spid="9" grpId="0" uiExpand="1" build="p"/>
      <p:bldP spid="10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F29D2-B390-4A0B-B23B-ABCCE670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041A-34E7-4AC2-B185-32F97CE4B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944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Small numbers</a:t>
            </a:r>
          </a:p>
          <a:p>
            <a:pPr marL="0" indent="0">
              <a:buNone/>
            </a:pPr>
            <a:r>
              <a:rPr lang="en-US" dirty="0"/>
              <a:t>	Count forward until you get to the first number</a:t>
            </a:r>
          </a:p>
          <a:p>
            <a:pPr marL="0" indent="0">
              <a:buNone/>
            </a:pPr>
            <a:r>
              <a:rPr lang="en-US" dirty="0"/>
              <a:t>	Write a decimal times a negative power of 10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158D2D-955B-4AD6-895D-3172E78E220D}"/>
              </a:ext>
            </a:extLst>
          </p:cNvPr>
          <p:cNvSpPr txBox="1">
            <a:spLocks/>
          </p:cNvSpPr>
          <p:nvPr/>
        </p:nvSpPr>
        <p:spPr>
          <a:xfrm>
            <a:off x="806653" y="4474872"/>
            <a:ext cx="4979998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0.000000</a:t>
            </a:r>
            <a:r>
              <a:rPr lang="en-US" dirty="0">
                <a:solidFill>
                  <a:srgbClr val="FF0000"/>
                </a:solidFill>
              </a:rPr>
              <a:t>721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467270-F5ED-4EC1-910D-480AA0360CB3}"/>
              </a:ext>
            </a:extLst>
          </p:cNvPr>
          <p:cNvCxnSpPr/>
          <p:nvPr/>
        </p:nvCxnSpPr>
        <p:spPr>
          <a:xfrm>
            <a:off x="1159862" y="4830912"/>
            <a:ext cx="0" cy="2456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4E1DD1-1BFB-42DE-9730-F320289CEB0D}"/>
              </a:ext>
            </a:extLst>
          </p:cNvPr>
          <p:cNvCxnSpPr>
            <a:cxnSpLocks/>
          </p:cNvCxnSpPr>
          <p:nvPr/>
        </p:nvCxnSpPr>
        <p:spPr>
          <a:xfrm>
            <a:off x="1226321" y="4954137"/>
            <a:ext cx="11060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4FDEAE-586F-4660-979B-148EB5B7AD56}"/>
              </a:ext>
            </a:extLst>
          </p:cNvPr>
          <p:cNvCxnSpPr>
            <a:cxnSpLocks/>
          </p:cNvCxnSpPr>
          <p:nvPr/>
        </p:nvCxnSpPr>
        <p:spPr>
          <a:xfrm>
            <a:off x="2405665" y="4821121"/>
            <a:ext cx="0" cy="2456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58A20C7-60F2-423F-8FBB-260EFA6D92B8}"/>
              </a:ext>
            </a:extLst>
          </p:cNvPr>
          <p:cNvSpPr txBox="1">
            <a:spLocks/>
          </p:cNvSpPr>
          <p:nvPr/>
        </p:nvSpPr>
        <p:spPr>
          <a:xfrm>
            <a:off x="1595948" y="4968071"/>
            <a:ext cx="651382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9B7605E-B74A-4BDD-A947-6AB55D1D640D}"/>
              </a:ext>
            </a:extLst>
          </p:cNvPr>
          <p:cNvSpPr txBox="1">
            <a:spLocks/>
          </p:cNvSpPr>
          <p:nvPr/>
        </p:nvSpPr>
        <p:spPr>
          <a:xfrm>
            <a:off x="754337" y="5732741"/>
            <a:ext cx="4979998" cy="51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7.21</a:t>
            </a:r>
            <a:r>
              <a:rPr lang="en-US" dirty="0"/>
              <a:t> x 10</a:t>
            </a:r>
            <a:r>
              <a:rPr lang="en-US" baseline="30000" dirty="0">
                <a:solidFill>
                  <a:schemeClr val="accent2"/>
                </a:solidFill>
              </a:rPr>
              <a:t>-7</a:t>
            </a:r>
          </a:p>
        </p:txBody>
      </p:sp>
    </p:spTree>
    <p:extLst>
      <p:ext uri="{BB962C8B-B14F-4D97-AF65-F5344CB8AC3E}">
        <p14:creationId xmlns:p14="http://schemas.microsoft.com/office/powerpoint/2010/main" val="407369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uiExpand="1" build="p"/>
      <p:bldP spid="15" grpId="0" uiExpand="1" build="p"/>
      <p:bldP spid="1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F470-91F0-41D7-8515-2BB3EBC7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F1A6-B73E-4C0D-8F0C-A8ED43EA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0.0000000000000000497					0.00000028</a:t>
            </a:r>
          </a:p>
        </p:txBody>
      </p:sp>
    </p:spTree>
    <p:extLst>
      <p:ext uri="{BB962C8B-B14F-4D97-AF65-F5344CB8AC3E}">
        <p14:creationId xmlns:p14="http://schemas.microsoft.com/office/powerpoint/2010/main" val="3585906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88A6-93EA-462A-BC49-3F4E580D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FC1B-40AD-4E50-99B1-30498FCA5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PE[MD][AS]</a:t>
            </a:r>
          </a:p>
          <a:p>
            <a:pPr lvl="1"/>
            <a:r>
              <a:rPr lang="en-US" dirty="0"/>
              <a:t>Parenthesis, Exponents, [Multiplication or Division], [Addition or Subtraction]</a:t>
            </a:r>
          </a:p>
          <a:p>
            <a:pPr marL="457200" lvl="1" indent="0">
              <a:buNone/>
            </a:pPr>
            <a:r>
              <a:rPr lang="en-US" dirty="0"/>
              <a:t>		left to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lease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xcuse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y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ear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unt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usan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(-4 - 3)</a:t>
            </a:r>
            <a:r>
              <a:rPr lang="en-US" baseline="30000" dirty="0"/>
              <a:t>3</a:t>
            </a:r>
            <a:r>
              <a:rPr lang="en-US" dirty="0"/>
              <a:t> + 5</a:t>
            </a:r>
            <a:r>
              <a:rPr lang="en-US" baseline="30000" dirty="0"/>
              <a:t>-3</a:t>
            </a:r>
            <a:r>
              <a:rPr lang="en-US" dirty="0"/>
              <a:t>(-4)</a:t>
            </a:r>
          </a:p>
          <a:p>
            <a:pPr marL="0" indent="0">
              <a:buNone/>
            </a:pPr>
            <a:r>
              <a:rPr lang="en-US" dirty="0"/>
              <a:t>      (-7)</a:t>
            </a:r>
            <a:r>
              <a:rPr lang="en-US" baseline="30000" dirty="0"/>
              <a:t>3</a:t>
            </a:r>
            <a:r>
              <a:rPr lang="en-US" dirty="0"/>
              <a:t> + 5</a:t>
            </a:r>
            <a:r>
              <a:rPr lang="en-US" baseline="30000" dirty="0"/>
              <a:t>-3</a:t>
            </a:r>
            <a:r>
              <a:rPr lang="en-US" dirty="0"/>
              <a:t>(-4)		Parenthesis  </a:t>
            </a:r>
            <a:r>
              <a:rPr lang="en-US" dirty="0">
                <a:sym typeface="Wingdings 2" panose="05020102010507070707" pitchFamily="18" charset="2"/>
              </a:rPr>
              <a:t>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-343 +</a:t>
            </a:r>
            <a:r>
              <a:rPr lang="en-US" u="sng" dirty="0"/>
              <a:t> 1  </a:t>
            </a:r>
            <a:r>
              <a:rPr lang="en-US" dirty="0"/>
              <a:t>(-4)		Exponents  </a:t>
            </a:r>
            <a:r>
              <a:rPr lang="en-US" dirty="0">
                <a:sym typeface="Wingdings 2" panose="05020102010507070707" pitchFamily="18" charset="2"/>
              </a:rPr>
              <a:t>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125</a:t>
            </a:r>
          </a:p>
          <a:p>
            <a:pPr marL="0" indent="0">
              <a:buNone/>
            </a:pPr>
            <a:r>
              <a:rPr lang="en-US" dirty="0"/>
              <a:t>         -343 + </a:t>
            </a:r>
            <a:r>
              <a:rPr lang="en-US" u="sng" dirty="0"/>
              <a:t> -4  </a:t>
            </a:r>
            <a:r>
              <a:rPr lang="en-US" dirty="0"/>
              <a:t>		Multiply/Divide  </a:t>
            </a:r>
            <a:r>
              <a:rPr lang="en-US" dirty="0">
                <a:sym typeface="Wingdings 2" panose="05020102010507070707" pitchFamily="18" charset="2"/>
              </a:rPr>
              <a:t>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125</a:t>
            </a:r>
          </a:p>
          <a:p>
            <a:pPr marL="0" indent="0">
              <a:buNone/>
            </a:pPr>
            <a:r>
              <a:rPr lang="en-US" dirty="0"/>
              <a:t>           -343 </a:t>
            </a:r>
            <a:r>
              <a:rPr lang="en-US" u="sng" dirty="0"/>
              <a:t> 4  </a:t>
            </a:r>
            <a:r>
              <a:rPr lang="en-US" dirty="0"/>
              <a:t>		Add/Subtract  </a:t>
            </a:r>
            <a:r>
              <a:rPr lang="en-US" dirty="0">
                <a:sym typeface="Wingdings 2" panose="05020102010507070707" pitchFamily="18" charset="2"/>
              </a:rPr>
              <a:t>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125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60C306-B560-45EA-9D7C-19DC3716136C}"/>
              </a:ext>
            </a:extLst>
          </p:cNvPr>
          <p:cNvCxnSpPr/>
          <p:nvPr/>
        </p:nvCxnSpPr>
        <p:spPr>
          <a:xfrm>
            <a:off x="4187687" y="2637183"/>
            <a:ext cx="45852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2C93D0-C51D-43BE-86AD-B684F6DD57D0}"/>
              </a:ext>
            </a:extLst>
          </p:cNvPr>
          <p:cNvCxnSpPr/>
          <p:nvPr/>
        </p:nvCxnSpPr>
        <p:spPr>
          <a:xfrm flipV="1">
            <a:off x="8759687" y="2451652"/>
            <a:ext cx="0" cy="18553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74CDBD-867D-4A91-8D68-79FC65B0D8B9}"/>
              </a:ext>
            </a:extLst>
          </p:cNvPr>
          <p:cNvCxnSpPr/>
          <p:nvPr/>
        </p:nvCxnSpPr>
        <p:spPr>
          <a:xfrm flipV="1">
            <a:off x="6228522" y="2438400"/>
            <a:ext cx="0" cy="21203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B0EF-F359-4447-9596-9F7B12CE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22D1-7742-414A-93F2-0BE7F43F1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(7+3) x 4 ÷ 2 – 5 x 6                                        8 + (5)(4) – (6 + 10 ÷ 2) + 4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8909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A02F-01CB-4428-82F3-2F4A2FD0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0C7-42AE-431A-A442-CE7ED5923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44" y="1825626"/>
            <a:ext cx="10515600" cy="1633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Power Rule (Powers to Powers)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n</a:t>
            </a:r>
            <a:r>
              <a:rPr lang="en-US" dirty="0"/>
              <a:t>)</a:t>
            </a:r>
            <a:r>
              <a:rPr lang="en-US" baseline="30000" dirty="0"/>
              <a:t>m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nm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923C1-C113-43B2-8199-00C640A059E6}"/>
              </a:ext>
            </a:extLst>
          </p:cNvPr>
          <p:cNvSpPr txBox="1">
            <a:spLocks/>
          </p:cNvSpPr>
          <p:nvPr/>
        </p:nvSpPr>
        <p:spPr>
          <a:xfrm>
            <a:off x="778565" y="3939346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(2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2</a:t>
            </a:r>
            <a:r>
              <a:rPr lang="en-US" baseline="30000" dirty="0"/>
              <a:t>3*2</a:t>
            </a:r>
            <a:r>
              <a:rPr lang="en-US" dirty="0"/>
              <a:t> = 2</a:t>
            </a:r>
            <a:r>
              <a:rPr lang="en-US" baseline="30000" dirty="0"/>
              <a:t>6</a:t>
            </a:r>
            <a:r>
              <a:rPr lang="en-US" dirty="0"/>
              <a:t> = 64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2B8A025-3F8B-483D-AF13-17F60C6DF182}"/>
              </a:ext>
            </a:extLst>
          </p:cNvPr>
          <p:cNvSpPr txBox="1">
            <a:spLocks/>
          </p:cNvSpPr>
          <p:nvPr/>
        </p:nvSpPr>
        <p:spPr>
          <a:xfrm>
            <a:off x="6695661" y="3985728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(2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= 2</a:t>
            </a:r>
            <a:r>
              <a:rPr lang="en-US" baseline="30000" dirty="0"/>
              <a:t>3*2</a:t>
            </a:r>
            <a:r>
              <a:rPr lang="en-US" dirty="0"/>
              <a:t> = 2</a:t>
            </a:r>
            <a:r>
              <a:rPr lang="en-US" baseline="30000" dirty="0"/>
              <a:t>6</a:t>
            </a:r>
            <a:r>
              <a:rPr lang="en-US" dirty="0"/>
              <a:t> = 64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E083BE1-F0C8-4075-AEB5-62F12B102274}"/>
              </a:ext>
            </a:extLst>
          </p:cNvPr>
          <p:cNvSpPr txBox="1">
            <a:spLocks/>
          </p:cNvSpPr>
          <p:nvPr/>
        </p:nvSpPr>
        <p:spPr>
          <a:xfrm>
            <a:off x="758687" y="4515815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(2</a:t>
            </a:r>
            <a:r>
              <a:rPr lang="en-US" baseline="30000" dirty="0"/>
              <a:t>3</a:t>
            </a:r>
            <a:r>
              <a:rPr lang="en-US" dirty="0"/>
              <a:t>) x (2</a:t>
            </a:r>
            <a:r>
              <a:rPr lang="en-US" baseline="30000" dirty="0"/>
              <a:t>3</a:t>
            </a:r>
            <a:r>
              <a:rPr lang="en-US" dirty="0"/>
              <a:t>) = 8 x 8 = 64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65B6FE-EFC5-4E8F-BD8C-39FFA9A37442}"/>
              </a:ext>
            </a:extLst>
          </p:cNvPr>
          <p:cNvSpPr txBox="1">
            <a:spLocks/>
          </p:cNvSpPr>
          <p:nvPr/>
        </p:nvSpPr>
        <p:spPr>
          <a:xfrm>
            <a:off x="6689035" y="4562198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(8)</a:t>
            </a:r>
            <a:r>
              <a:rPr lang="en-US" baseline="30000" dirty="0"/>
              <a:t>2</a:t>
            </a:r>
            <a:r>
              <a:rPr lang="en-US" dirty="0"/>
              <a:t> = 64</a:t>
            </a:r>
          </a:p>
        </p:txBody>
      </p:sp>
    </p:spTree>
    <p:extLst>
      <p:ext uri="{BB962C8B-B14F-4D97-AF65-F5344CB8AC3E}">
        <p14:creationId xmlns:p14="http://schemas.microsoft.com/office/powerpoint/2010/main" val="24652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uiExpand="1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A02F-01CB-4428-82F3-2F4A2FD0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0C7-42AE-431A-A442-CE7ED5923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44" y="1825626"/>
            <a:ext cx="10515600" cy="1633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Product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 x a</a:t>
            </a:r>
            <a:r>
              <a:rPr lang="en-US" baseline="30000" dirty="0"/>
              <a:t>m </a:t>
            </a:r>
            <a:r>
              <a:rPr lang="en-US" dirty="0"/>
              <a:t>= </a:t>
            </a:r>
            <a:r>
              <a:rPr lang="en-US" dirty="0" err="1"/>
              <a:t>a</a:t>
            </a:r>
            <a:r>
              <a:rPr lang="en-US" baseline="30000" dirty="0" err="1"/>
              <a:t>n+m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923C1-C113-43B2-8199-00C640A059E6}"/>
              </a:ext>
            </a:extLst>
          </p:cNvPr>
          <p:cNvSpPr txBox="1">
            <a:spLocks/>
          </p:cNvSpPr>
          <p:nvPr/>
        </p:nvSpPr>
        <p:spPr>
          <a:xfrm>
            <a:off x="778565" y="3939346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</a:t>
            </a:r>
            <a:r>
              <a:rPr lang="en-US" dirty="0">
                <a:solidFill>
                  <a:prstClr val="black"/>
                </a:solidFill>
              </a:rPr>
              <a:t>2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= 2</a:t>
            </a:r>
            <a:r>
              <a:rPr lang="en-US" baseline="30000" dirty="0">
                <a:solidFill>
                  <a:prstClr val="black"/>
                </a:solidFill>
              </a:rPr>
              <a:t>3+2</a:t>
            </a:r>
            <a:r>
              <a:rPr lang="en-US" dirty="0">
                <a:solidFill>
                  <a:prstClr val="black"/>
                </a:solidFill>
              </a:rPr>
              <a:t> = 2</a:t>
            </a:r>
            <a:r>
              <a:rPr lang="en-US" baseline="30000" dirty="0">
                <a:solidFill>
                  <a:prstClr val="black"/>
                </a:solidFill>
              </a:rPr>
              <a:t>5</a:t>
            </a:r>
            <a:r>
              <a:rPr lang="en-US" dirty="0">
                <a:solidFill>
                  <a:prstClr val="black"/>
                </a:solidFill>
              </a:rPr>
              <a:t> = 32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21C1C25-8ECE-459C-A115-E06BF2C1DBA1}"/>
              </a:ext>
            </a:extLst>
          </p:cNvPr>
          <p:cNvSpPr txBox="1">
            <a:spLocks/>
          </p:cNvSpPr>
          <p:nvPr/>
        </p:nvSpPr>
        <p:spPr>
          <a:xfrm>
            <a:off x="791818" y="4495937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x 4 = 32</a:t>
            </a:r>
          </a:p>
        </p:txBody>
      </p:sp>
    </p:spTree>
    <p:extLst>
      <p:ext uri="{BB962C8B-B14F-4D97-AF65-F5344CB8AC3E}">
        <p14:creationId xmlns:p14="http://schemas.microsoft.com/office/powerpoint/2010/main" val="201510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A02F-01CB-4428-82F3-2F4A2FD0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0C7-42AE-431A-A442-CE7ED5923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44" y="1825626"/>
            <a:ext cx="10515600" cy="758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Quotient Rule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AB150C-CAC3-47E0-929C-69353026E818}"/>
              </a:ext>
            </a:extLst>
          </p:cNvPr>
          <p:cNvGrpSpPr/>
          <p:nvPr/>
        </p:nvGrpSpPr>
        <p:grpSpPr>
          <a:xfrm>
            <a:off x="785192" y="2514737"/>
            <a:ext cx="4071729" cy="1427784"/>
            <a:chOff x="785192" y="2514737"/>
            <a:chExt cx="4071729" cy="1427784"/>
          </a:xfrm>
        </p:grpSpPr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E9FFCAE1-09EE-4A9F-8686-5EC71DE3E71E}"/>
                </a:ext>
              </a:extLst>
            </p:cNvPr>
            <p:cNvSpPr txBox="1">
              <a:spLocks/>
            </p:cNvSpPr>
            <p:nvPr/>
          </p:nvSpPr>
          <p:spPr>
            <a:xfrm>
              <a:off x="785192" y="2514737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a</a:t>
              </a:r>
              <a:r>
                <a:rPr kumimoji="0" lang="en-US" sz="2800" b="0" i="0" u="sng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Content Placeholder 3">
              <a:extLst>
                <a:ext uri="{FF2B5EF4-FFF2-40B4-BE49-F238E27FC236}">
                  <a16:creationId xmlns:a16="http://schemas.microsoft.com/office/drawing/2014/main" id="{CAEB9A0C-2C56-48CA-B6E5-BE624D2DEB3A}"/>
                </a:ext>
              </a:extLst>
            </p:cNvPr>
            <p:cNvSpPr txBox="1">
              <a:spLocks/>
            </p:cNvSpPr>
            <p:nvPr/>
          </p:nvSpPr>
          <p:spPr>
            <a:xfrm>
              <a:off x="805070" y="2918929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a</a:t>
              </a:r>
              <a:r>
                <a:rPr kumimoji="0" 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Content Placeholder 3">
              <a:extLst>
                <a:ext uri="{FF2B5EF4-FFF2-40B4-BE49-F238E27FC236}">
                  <a16:creationId xmlns:a16="http://schemas.microsoft.com/office/drawing/2014/main" id="{B4408EBE-D4FA-4399-B6A1-BC52D189FE15}"/>
                </a:ext>
              </a:extLst>
            </p:cNvPr>
            <p:cNvSpPr txBox="1">
              <a:spLocks/>
            </p:cNvSpPr>
            <p:nvPr/>
          </p:nvSpPr>
          <p:spPr>
            <a:xfrm>
              <a:off x="1381539" y="26472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= a</a:t>
              </a:r>
              <a:r>
                <a:rPr lang="en-US" baseline="30000" dirty="0">
                  <a:solidFill>
                    <a:prstClr val="black"/>
                  </a:solidFill>
                  <a:latin typeface="Calibri" panose="020F0502020204030204"/>
                </a:rPr>
                <a:t>n-m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F9015F-97E8-467E-80A3-BE4ABF180C0F}"/>
              </a:ext>
            </a:extLst>
          </p:cNvPr>
          <p:cNvGrpSpPr/>
          <p:nvPr/>
        </p:nvGrpSpPr>
        <p:grpSpPr>
          <a:xfrm>
            <a:off x="725557" y="3965850"/>
            <a:ext cx="4071729" cy="1427784"/>
            <a:chOff x="785192" y="2514737"/>
            <a:chExt cx="4071729" cy="1427784"/>
          </a:xfrm>
        </p:grpSpPr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A8C853EB-336E-47F8-9E7A-E62156AFA9C8}"/>
                </a:ext>
              </a:extLst>
            </p:cNvPr>
            <p:cNvSpPr txBox="1">
              <a:spLocks/>
            </p:cNvSpPr>
            <p:nvPr/>
          </p:nvSpPr>
          <p:spPr>
            <a:xfrm>
              <a:off x="785192" y="2514737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  <a:r>
                <a:rPr lang="en-US" u="sng" baseline="30000" dirty="0">
                  <a:solidFill>
                    <a:prstClr val="black"/>
                  </a:solidFill>
                  <a:latin typeface="Calibri" panose="020F0502020204030204"/>
                </a:rPr>
                <a:t>5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4C8FC38-8FBE-4CC2-95E4-119ECCB74A8E}"/>
                </a:ext>
              </a:extLst>
            </p:cNvPr>
            <p:cNvSpPr txBox="1">
              <a:spLocks/>
            </p:cNvSpPr>
            <p:nvPr/>
          </p:nvSpPr>
          <p:spPr>
            <a:xfrm>
              <a:off x="805070" y="2918929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  <a:r>
                <a:rPr kumimoji="0" 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68231256-6FDB-451C-9ABA-EC11C15C23D3}"/>
                </a:ext>
              </a:extLst>
            </p:cNvPr>
            <p:cNvSpPr txBox="1">
              <a:spLocks/>
            </p:cNvSpPr>
            <p:nvPr/>
          </p:nvSpPr>
          <p:spPr>
            <a:xfrm>
              <a:off x="1381539" y="26472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= 2</a:t>
              </a:r>
              <a:r>
                <a:rPr lang="en-US" baseline="30000" dirty="0">
                  <a:solidFill>
                    <a:prstClr val="black"/>
                  </a:solidFill>
                  <a:latin typeface="Calibri" panose="020F0502020204030204"/>
                </a:rPr>
                <a:t>5-3 </a:t>
              </a: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= </a:t>
              </a:r>
              <a:r>
                <a:rPr lang="en-US" dirty="0">
                  <a:solidFill>
                    <a:prstClr val="black"/>
                  </a:solidFill>
                </a:rPr>
                <a:t>2</a:t>
              </a:r>
              <a:r>
                <a:rPr lang="en-US" baseline="30000" dirty="0">
                  <a:solidFill>
                    <a:prstClr val="black"/>
                  </a:solidFill>
                </a:rPr>
                <a:t>2 </a:t>
              </a:r>
              <a:r>
                <a:rPr lang="en-US" dirty="0">
                  <a:solidFill>
                    <a:prstClr val="black"/>
                  </a:solidFill>
                </a:rPr>
                <a:t>= 4</a:t>
              </a: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  </a:t>
              </a:r>
              <a:endPara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F4736D-7C7E-4937-979A-578E02894472}"/>
              </a:ext>
            </a:extLst>
          </p:cNvPr>
          <p:cNvGrpSpPr/>
          <p:nvPr/>
        </p:nvGrpSpPr>
        <p:grpSpPr>
          <a:xfrm>
            <a:off x="705678" y="5045903"/>
            <a:ext cx="4071729" cy="1427784"/>
            <a:chOff x="785192" y="2514737"/>
            <a:chExt cx="4071729" cy="1427784"/>
          </a:xfrm>
        </p:grpSpPr>
        <p:sp>
          <p:nvSpPr>
            <p:cNvPr id="15" name="Content Placeholder 3">
              <a:extLst>
                <a:ext uri="{FF2B5EF4-FFF2-40B4-BE49-F238E27FC236}">
                  <a16:creationId xmlns:a16="http://schemas.microsoft.com/office/drawing/2014/main" id="{7BC6F7F5-BD61-4A1C-A303-12A7A65C117F}"/>
                </a:ext>
              </a:extLst>
            </p:cNvPr>
            <p:cNvSpPr txBox="1">
              <a:spLocks/>
            </p:cNvSpPr>
            <p:nvPr/>
          </p:nvSpPr>
          <p:spPr>
            <a:xfrm>
              <a:off x="785192" y="2514737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32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Content Placeholder 3">
              <a:extLst>
                <a:ext uri="{FF2B5EF4-FFF2-40B4-BE49-F238E27FC236}">
                  <a16:creationId xmlns:a16="http://schemas.microsoft.com/office/drawing/2014/main" id="{3F5B7816-BA90-4093-8258-1A8D306F2ABB}"/>
                </a:ext>
              </a:extLst>
            </p:cNvPr>
            <p:cNvSpPr txBox="1">
              <a:spLocks/>
            </p:cNvSpPr>
            <p:nvPr/>
          </p:nvSpPr>
          <p:spPr>
            <a:xfrm>
              <a:off x="805070" y="2918929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8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Content Placeholder 3">
              <a:extLst>
                <a:ext uri="{FF2B5EF4-FFF2-40B4-BE49-F238E27FC236}">
                  <a16:creationId xmlns:a16="http://schemas.microsoft.com/office/drawing/2014/main" id="{57580F92-457C-4CFA-87A8-CA57061E21A8}"/>
                </a:ext>
              </a:extLst>
            </p:cNvPr>
            <p:cNvSpPr txBox="1">
              <a:spLocks/>
            </p:cNvSpPr>
            <p:nvPr/>
          </p:nvSpPr>
          <p:spPr>
            <a:xfrm>
              <a:off x="1381539" y="26472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>
                  <a:solidFill>
                    <a:prstClr val="black"/>
                  </a:solidFill>
                </a:rPr>
                <a:t>= 4</a:t>
              </a: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  </a:t>
              </a:r>
              <a:endPara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869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A02F-01CB-4428-82F3-2F4A2FD0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Power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0C7-42AE-431A-A442-CE7ED5923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44" y="1825626"/>
            <a:ext cx="10515600" cy="29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 + a</a:t>
            </a:r>
            <a:r>
              <a:rPr lang="en-US" baseline="30000" dirty="0"/>
              <a:t>m </a:t>
            </a:r>
            <a:r>
              <a:rPr lang="en-US" dirty="0"/>
              <a:t>= ?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 -  a</a:t>
            </a:r>
            <a:r>
              <a:rPr lang="en-US" baseline="30000" dirty="0"/>
              <a:t>m </a:t>
            </a:r>
            <a:r>
              <a:rPr lang="en-US" dirty="0"/>
              <a:t>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shortcut.  Must figure it out the long way.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07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33B7-3025-4F61-A2E7-E841B709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3BD34-CBCF-4D3D-905B-9CF5248C7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baseline="30000" dirty="0"/>
              <a:t>n</a:t>
            </a:r>
            <a:r>
              <a:rPr lang="en-US" dirty="0"/>
              <a:t>)</a:t>
            </a:r>
            <a:r>
              <a:rPr lang="en-US" baseline="30000" dirty="0"/>
              <a:t>m</a:t>
            </a:r>
            <a:r>
              <a:rPr lang="en-US" dirty="0"/>
              <a:t> = </a:t>
            </a:r>
            <a:r>
              <a:rPr lang="en-US" dirty="0" err="1">
                <a:solidFill>
                  <a:srgbClr val="00B050"/>
                </a:solidFill>
              </a:rPr>
              <a:t>a</a:t>
            </a:r>
            <a:r>
              <a:rPr lang="en-US" baseline="30000" dirty="0" err="1"/>
              <a:t>nm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/>
              <a:t>n</a:t>
            </a:r>
            <a:r>
              <a:rPr lang="en-US" dirty="0"/>
              <a:t> x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/>
              <a:t>m </a:t>
            </a:r>
            <a:r>
              <a:rPr lang="en-US" dirty="0"/>
              <a:t>=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30000" dirty="0" err="1"/>
              <a:t>n+m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CBFD11-9E96-4B27-AA3F-07A72DEEB70C}"/>
              </a:ext>
            </a:extLst>
          </p:cNvPr>
          <p:cNvGrpSpPr/>
          <p:nvPr/>
        </p:nvGrpSpPr>
        <p:grpSpPr>
          <a:xfrm>
            <a:off x="811696" y="3760441"/>
            <a:ext cx="4071729" cy="1427784"/>
            <a:chOff x="785192" y="2514737"/>
            <a:chExt cx="4071729" cy="1427784"/>
          </a:xfrm>
        </p:grpSpPr>
        <p:sp>
          <p:nvSpPr>
            <p:cNvPr id="5" name="Content Placeholder 3">
              <a:extLst>
                <a:ext uri="{FF2B5EF4-FFF2-40B4-BE49-F238E27FC236}">
                  <a16:creationId xmlns:a16="http://schemas.microsoft.com/office/drawing/2014/main" id="{86A66A05-CC9B-43E3-93E9-565C84CDB73E}"/>
                </a:ext>
              </a:extLst>
            </p:cNvPr>
            <p:cNvSpPr txBox="1">
              <a:spLocks/>
            </p:cNvSpPr>
            <p:nvPr/>
          </p:nvSpPr>
          <p:spPr>
            <a:xfrm>
              <a:off x="785192" y="2514737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srgbClr val="0070C0"/>
                  </a:solidFill>
                  <a:latin typeface="Calibri" panose="020F0502020204030204"/>
                </a:rPr>
                <a:t>a</a:t>
              </a:r>
              <a:r>
                <a:rPr kumimoji="0" lang="en-US" sz="2800" b="0" i="0" u="sng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Content Placeholder 3">
              <a:extLst>
                <a:ext uri="{FF2B5EF4-FFF2-40B4-BE49-F238E27FC236}">
                  <a16:creationId xmlns:a16="http://schemas.microsoft.com/office/drawing/2014/main" id="{9BE726B1-DD87-46F2-A3BA-867D9842BD41}"/>
                </a:ext>
              </a:extLst>
            </p:cNvPr>
            <p:cNvSpPr txBox="1">
              <a:spLocks/>
            </p:cNvSpPr>
            <p:nvPr/>
          </p:nvSpPr>
          <p:spPr>
            <a:xfrm>
              <a:off x="805070" y="2918929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srgbClr val="0070C0"/>
                  </a:solidFill>
                  <a:latin typeface="Calibri" panose="020F0502020204030204"/>
                </a:rPr>
                <a:t>a</a:t>
              </a:r>
              <a:r>
                <a:rPr kumimoji="0" 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Content Placeholder 3">
              <a:extLst>
                <a:ext uri="{FF2B5EF4-FFF2-40B4-BE49-F238E27FC236}">
                  <a16:creationId xmlns:a16="http://schemas.microsoft.com/office/drawing/2014/main" id="{F06482BE-7933-4114-951A-5FD466D0D424}"/>
                </a:ext>
              </a:extLst>
            </p:cNvPr>
            <p:cNvSpPr txBox="1">
              <a:spLocks/>
            </p:cNvSpPr>
            <p:nvPr/>
          </p:nvSpPr>
          <p:spPr>
            <a:xfrm>
              <a:off x="1381539" y="26472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= </a:t>
              </a:r>
              <a:r>
                <a:rPr lang="en-US" dirty="0">
                  <a:solidFill>
                    <a:srgbClr val="0070C0"/>
                  </a:solidFill>
                  <a:latin typeface="Calibri" panose="020F0502020204030204"/>
                </a:rPr>
                <a:t>a</a:t>
              </a:r>
              <a:r>
                <a:rPr lang="en-US" baseline="30000" dirty="0">
                  <a:solidFill>
                    <a:prstClr val="black"/>
                  </a:solidFill>
                  <a:latin typeface="Calibri" panose="020F0502020204030204"/>
                </a:rPr>
                <a:t>n-m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286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raised to a zero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baseline="30000" dirty="0"/>
              <a:t>0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n</a:t>
            </a:r>
            <a:r>
              <a:rPr lang="en-US" baseline="30000" dirty="0"/>
              <a:t>p</a:t>
            </a:r>
            <a:r>
              <a:rPr lang="en-US" dirty="0"/>
              <a:t> = 1 x (n) p times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usually</a:t>
            </a:r>
            <a:r>
              <a:rPr lang="en-US" dirty="0"/>
              <a:t> not important</a:t>
            </a:r>
          </a:p>
          <a:p>
            <a:pPr marL="0" indent="0">
              <a:buNone/>
            </a:pPr>
            <a:r>
              <a:rPr lang="en-US" dirty="0"/>
              <a:t>	n</a:t>
            </a:r>
            <a:r>
              <a:rPr lang="en-US" baseline="30000" dirty="0"/>
              <a:t>0</a:t>
            </a:r>
            <a:r>
              <a:rPr lang="en-US" dirty="0"/>
              <a:t> = 1 x (n) zero times</a:t>
            </a:r>
          </a:p>
          <a:p>
            <a:pPr marL="0" indent="0">
              <a:buNone/>
            </a:pPr>
            <a:r>
              <a:rPr lang="en-US" dirty="0"/>
              <a:t>		= 1 </a:t>
            </a:r>
          </a:p>
          <a:p>
            <a:pPr marL="0" indent="0">
              <a:buNone/>
            </a:pPr>
            <a:r>
              <a:rPr lang="en-US" dirty="0"/>
              <a:t>	2</a:t>
            </a:r>
            <a:r>
              <a:rPr lang="en-US" baseline="30000" dirty="0"/>
              <a:t>0</a:t>
            </a:r>
            <a:r>
              <a:rPr lang="en-US" dirty="0"/>
              <a:t> = 1 x (2) zero times</a:t>
            </a:r>
          </a:p>
          <a:p>
            <a:pPr marL="0" indent="0">
              <a:buNone/>
            </a:pPr>
            <a:r>
              <a:rPr lang="en-US" dirty="0"/>
              <a:t>		= 1</a:t>
            </a:r>
          </a:p>
          <a:p>
            <a:pPr marL="0" indent="0">
              <a:buNone/>
            </a:pPr>
            <a:r>
              <a:rPr lang="en-US" dirty="0"/>
              <a:t>	597</a:t>
            </a:r>
            <a:r>
              <a:rPr lang="en-US" baseline="30000" dirty="0"/>
              <a:t>0</a:t>
            </a:r>
            <a:r>
              <a:rPr lang="en-US" dirty="0"/>
              <a:t> = 1 x (597) zero times</a:t>
            </a:r>
          </a:p>
          <a:p>
            <a:pPr marL="0" indent="0">
              <a:buNone/>
            </a:pPr>
            <a:r>
              <a:rPr lang="en-US" dirty="0"/>
              <a:t>		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revisit this later</a:t>
            </a:r>
          </a:p>
          <a:p>
            <a:pPr marL="0" indent="0">
              <a:buNone/>
            </a:pPr>
            <a:endParaRPr lang="en-US" baseline="300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C89F7BBA-6525-4532-8B92-C41F31257A40}"/>
              </a:ext>
            </a:extLst>
          </p:cNvPr>
          <p:cNvCxnSpPr/>
          <p:nvPr/>
        </p:nvCxnSpPr>
        <p:spPr>
          <a:xfrm rot="16200000" flipV="1">
            <a:off x="2471530" y="2604052"/>
            <a:ext cx="265044" cy="145774"/>
          </a:xfrm>
          <a:prstGeom prst="bent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07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09677-122F-4D0F-8762-A7FD235A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Bases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1AF3A-2781-4F77-9AF4-A4D30CFE4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it the long 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9C416-CD08-42FE-BD76-35AFEB127949}"/>
              </a:ext>
            </a:extLst>
          </p:cNvPr>
          <p:cNvSpPr txBox="1">
            <a:spLocks/>
          </p:cNvSpPr>
          <p:nvPr/>
        </p:nvSpPr>
        <p:spPr>
          <a:xfrm>
            <a:off x="950843" y="2680391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</a:t>
            </a:r>
            <a:r>
              <a:rPr lang="en-US" noProof="0" dirty="0">
                <a:solidFill>
                  <a:prstClr val="black"/>
                </a:solidFill>
              </a:rPr>
              <a:t>3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= 8 x 9 = 72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6215DE-3A5B-4896-9EF9-727D11DE4053}"/>
              </a:ext>
            </a:extLst>
          </p:cNvPr>
          <p:cNvGrpSpPr/>
          <p:nvPr/>
        </p:nvGrpSpPr>
        <p:grpSpPr>
          <a:xfrm>
            <a:off x="884583" y="3462268"/>
            <a:ext cx="3495260" cy="1427784"/>
            <a:chOff x="884583" y="3462268"/>
            <a:chExt cx="3495260" cy="1427784"/>
          </a:xfrm>
        </p:grpSpPr>
        <p:sp>
          <p:nvSpPr>
            <p:cNvPr id="7" name="Content Placeholder 3">
              <a:extLst>
                <a:ext uri="{FF2B5EF4-FFF2-40B4-BE49-F238E27FC236}">
                  <a16:creationId xmlns:a16="http://schemas.microsoft.com/office/drawing/2014/main" id="{5C6D7EA8-8066-4FE9-87F9-7AF4CE0850EB}"/>
                </a:ext>
              </a:extLst>
            </p:cNvPr>
            <p:cNvSpPr txBox="1">
              <a:spLocks/>
            </p:cNvSpPr>
            <p:nvPr/>
          </p:nvSpPr>
          <p:spPr>
            <a:xfrm>
              <a:off x="884583" y="3462268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  <a:r>
                <a:rPr lang="en-US" u="sng" baseline="30000" dirty="0">
                  <a:solidFill>
                    <a:prstClr val="black"/>
                  </a:solidFill>
                  <a:latin typeface="Calibri" panose="020F0502020204030204"/>
                </a:rPr>
                <a:t>5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Content Placeholder 3">
              <a:extLst>
                <a:ext uri="{FF2B5EF4-FFF2-40B4-BE49-F238E27FC236}">
                  <a16:creationId xmlns:a16="http://schemas.microsoft.com/office/drawing/2014/main" id="{84266EDC-DF6F-42E0-AEC9-1C9EC0C1496B}"/>
                </a:ext>
              </a:extLst>
            </p:cNvPr>
            <p:cNvSpPr txBox="1">
              <a:spLocks/>
            </p:cNvSpPr>
            <p:nvPr/>
          </p:nvSpPr>
          <p:spPr>
            <a:xfrm>
              <a:off x="904461" y="38664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3</a:t>
              </a:r>
              <a:r>
                <a:rPr kumimoji="0" 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3A6597-6B6E-4569-91D4-0BCFC29D001B}"/>
              </a:ext>
            </a:extLst>
          </p:cNvPr>
          <p:cNvGrpSpPr/>
          <p:nvPr/>
        </p:nvGrpSpPr>
        <p:grpSpPr>
          <a:xfrm>
            <a:off x="1818861" y="3468894"/>
            <a:ext cx="3495260" cy="1427784"/>
            <a:chOff x="884583" y="3462268"/>
            <a:chExt cx="3495260" cy="1427784"/>
          </a:xfrm>
        </p:grpSpPr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4CF383A0-881E-4D43-A578-494D4E00CA33}"/>
                </a:ext>
              </a:extLst>
            </p:cNvPr>
            <p:cNvSpPr txBox="1">
              <a:spLocks/>
            </p:cNvSpPr>
            <p:nvPr/>
          </p:nvSpPr>
          <p:spPr>
            <a:xfrm>
              <a:off x="884583" y="3462268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32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4CF5C52-ADAD-41D0-B78B-FB926A7D3B38}"/>
                </a:ext>
              </a:extLst>
            </p:cNvPr>
            <p:cNvSpPr txBox="1">
              <a:spLocks/>
            </p:cNvSpPr>
            <p:nvPr/>
          </p:nvSpPr>
          <p:spPr>
            <a:xfrm>
              <a:off x="904461" y="38664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27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CD41DB1-0342-4123-8310-3F82B6E89E12}"/>
              </a:ext>
            </a:extLst>
          </p:cNvPr>
          <p:cNvSpPr txBox="1">
            <a:spLocks/>
          </p:cNvSpPr>
          <p:nvPr/>
        </p:nvSpPr>
        <p:spPr>
          <a:xfrm>
            <a:off x="1421295" y="3601417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=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24228AE-F81F-4D9F-933B-F333CC3DBCB1}"/>
              </a:ext>
            </a:extLst>
          </p:cNvPr>
          <p:cNvSpPr txBox="1">
            <a:spLocks/>
          </p:cNvSpPr>
          <p:nvPr/>
        </p:nvSpPr>
        <p:spPr>
          <a:xfrm>
            <a:off x="2355573" y="3621296"/>
            <a:ext cx="3475382" cy="102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=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7EF682C-5197-4777-8568-D75A90D71E2B}"/>
              </a:ext>
            </a:extLst>
          </p:cNvPr>
          <p:cNvGrpSpPr/>
          <p:nvPr/>
        </p:nvGrpSpPr>
        <p:grpSpPr>
          <a:xfrm>
            <a:off x="2819400" y="3435763"/>
            <a:ext cx="3495260" cy="1427784"/>
            <a:chOff x="884583" y="3462268"/>
            <a:chExt cx="3495260" cy="1427784"/>
          </a:xfrm>
        </p:grpSpPr>
        <p:sp>
          <p:nvSpPr>
            <p:cNvPr id="17" name="Content Placeholder 3">
              <a:extLst>
                <a:ext uri="{FF2B5EF4-FFF2-40B4-BE49-F238E27FC236}">
                  <a16:creationId xmlns:a16="http://schemas.microsoft.com/office/drawing/2014/main" id="{1C21B61B-D3BD-43FF-8BFB-BFDE7EC6827F}"/>
                </a:ext>
              </a:extLst>
            </p:cNvPr>
            <p:cNvSpPr txBox="1">
              <a:spLocks/>
            </p:cNvSpPr>
            <p:nvPr/>
          </p:nvSpPr>
          <p:spPr>
            <a:xfrm>
              <a:off x="884583" y="3462268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sng" dirty="0">
                  <a:solidFill>
                    <a:prstClr val="black"/>
                  </a:solidFill>
                  <a:latin typeface="Calibri" panose="020F0502020204030204"/>
                </a:rPr>
                <a:t>  5   </a:t>
              </a:r>
              <a:endPara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Content Placeholder 3">
              <a:extLst>
                <a:ext uri="{FF2B5EF4-FFF2-40B4-BE49-F238E27FC236}">
                  <a16:creationId xmlns:a16="http://schemas.microsoft.com/office/drawing/2014/main" id="{1BDD2887-8A6E-4F1F-A666-0F3005427E21}"/>
                </a:ext>
              </a:extLst>
            </p:cNvPr>
            <p:cNvSpPr txBox="1">
              <a:spLocks/>
            </p:cNvSpPr>
            <p:nvPr/>
          </p:nvSpPr>
          <p:spPr>
            <a:xfrm>
              <a:off x="904461" y="3866460"/>
              <a:ext cx="3475382" cy="10235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27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08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50FCB22-93EA-4F1B-877D-A86624F3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Worksheet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626ECA-6794-458E-953A-58814FA2A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1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raised to the first (1)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baseline="30000" dirty="0"/>
              <a:t>1</a:t>
            </a:r>
            <a:r>
              <a:rPr lang="en-US" dirty="0"/>
              <a:t> = n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n</a:t>
            </a:r>
            <a:r>
              <a:rPr lang="en-US" baseline="30000" dirty="0"/>
              <a:t>1</a:t>
            </a:r>
            <a:r>
              <a:rPr lang="en-US" dirty="0"/>
              <a:t> = 1 x (n) one time</a:t>
            </a:r>
          </a:p>
          <a:p>
            <a:pPr marL="0" indent="0">
              <a:buNone/>
            </a:pPr>
            <a:r>
              <a:rPr lang="en-US" dirty="0"/>
              <a:t>		= 1 x n </a:t>
            </a:r>
          </a:p>
          <a:p>
            <a:pPr marL="0" indent="0">
              <a:buNone/>
            </a:pPr>
            <a:r>
              <a:rPr lang="en-US" dirty="0"/>
              <a:t>		= n</a:t>
            </a:r>
          </a:p>
          <a:p>
            <a:pPr marL="0" indent="0">
              <a:buNone/>
            </a:pPr>
            <a:r>
              <a:rPr lang="en-US" dirty="0"/>
              <a:t>	2</a:t>
            </a:r>
            <a:r>
              <a:rPr lang="en-US" baseline="30000" dirty="0"/>
              <a:t>1</a:t>
            </a:r>
            <a:r>
              <a:rPr lang="en-US" dirty="0"/>
              <a:t> = 1 x (2) one time</a:t>
            </a:r>
          </a:p>
          <a:p>
            <a:pPr marL="0" indent="0">
              <a:buNone/>
            </a:pPr>
            <a:r>
              <a:rPr lang="en-US" dirty="0"/>
              <a:t>		= 1 x 2</a:t>
            </a:r>
          </a:p>
          <a:p>
            <a:pPr marL="0" indent="0">
              <a:buNone/>
            </a:pPr>
            <a:r>
              <a:rPr lang="en-US" dirty="0"/>
              <a:t>		= 2</a:t>
            </a:r>
          </a:p>
          <a:p>
            <a:pPr marL="0" indent="0">
              <a:buNone/>
            </a:pPr>
            <a:r>
              <a:rPr lang="en-US" dirty="0"/>
              <a:t>	44</a:t>
            </a:r>
            <a:r>
              <a:rPr lang="en-US" baseline="30000" dirty="0"/>
              <a:t>1</a:t>
            </a:r>
            <a:r>
              <a:rPr lang="en-US" dirty="0"/>
              <a:t> = 1 x (44) one time</a:t>
            </a:r>
          </a:p>
          <a:p>
            <a:pPr marL="0" indent="0">
              <a:buNone/>
            </a:pPr>
            <a:r>
              <a:rPr lang="en-US" dirty="0"/>
              <a:t>		= 1 x 44 </a:t>
            </a:r>
          </a:p>
          <a:p>
            <a:pPr marL="0" indent="0">
              <a:buNone/>
            </a:pPr>
            <a:r>
              <a:rPr lang="en-US" dirty="0"/>
              <a:t>		= 44	</a:t>
            </a:r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66376-239D-4B96-8133-11AE40F1ECF3}"/>
              </a:ext>
            </a:extLst>
          </p:cNvPr>
          <p:cNvSpPr txBox="1"/>
          <p:nvPr/>
        </p:nvSpPr>
        <p:spPr>
          <a:xfrm>
            <a:off x="9448800" y="6488668"/>
            <a:ext cx="262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Power Worksheet</a:t>
            </a:r>
          </a:p>
        </p:txBody>
      </p:sp>
    </p:spTree>
    <p:extLst>
      <p:ext uri="{BB962C8B-B14F-4D97-AF65-F5344CB8AC3E}">
        <p14:creationId xmlns:p14="http://schemas.microsoft.com/office/powerpoint/2010/main" val="324413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D38F70-DCC5-4346-9200-465D47E5F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94617"/>
              </p:ext>
            </p:extLst>
          </p:nvPr>
        </p:nvGraphicFramePr>
        <p:xfrm>
          <a:off x="622852" y="185531"/>
          <a:ext cx="10906539" cy="61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077">
                  <a:extLst>
                    <a:ext uri="{9D8B030D-6E8A-4147-A177-3AD203B41FA5}">
                      <a16:colId xmlns:a16="http://schemas.microsoft.com/office/drawing/2014/main" val="3851701662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1665767631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971578792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3098022134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4154667992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3904507269"/>
                    </a:ext>
                  </a:extLst>
                </a:gridCol>
                <a:gridCol w="1558077">
                  <a:extLst>
                    <a:ext uri="{9D8B030D-6E8A-4147-A177-3AD203B41FA5}">
                      <a16:colId xmlns:a16="http://schemas.microsoft.com/office/drawing/2014/main" val="2221350181"/>
                    </a:ext>
                  </a:extLst>
                </a:gridCol>
              </a:tblGrid>
              <a:tr h="1208423">
                <a:tc>
                  <a:txBody>
                    <a:bodyPr/>
                    <a:lstStyle/>
                    <a:p>
                      <a:r>
                        <a:rPr lang="en-US" sz="2400" dirty="0"/>
                        <a:t>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Power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846957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012762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856314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257321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021319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447273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127480"/>
                  </a:ext>
                </a:extLst>
              </a:tr>
              <a:tr h="70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884026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F4F43A-CE94-4E81-95EF-CB500B6F9081}"/>
              </a:ext>
            </a:extLst>
          </p:cNvPr>
          <p:cNvCxnSpPr>
            <a:cxnSpLocks/>
          </p:cNvCxnSpPr>
          <p:nvPr/>
        </p:nvCxnSpPr>
        <p:spPr>
          <a:xfrm>
            <a:off x="609600" y="185530"/>
            <a:ext cx="1590261" cy="1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27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080368-6819-46E6-AD77-ADE608934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68276"/>
              </p:ext>
            </p:extLst>
          </p:nvPr>
        </p:nvGraphicFramePr>
        <p:xfrm>
          <a:off x="808383" y="265319"/>
          <a:ext cx="10548732" cy="6435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156">
                  <a:extLst>
                    <a:ext uri="{9D8B030D-6E8A-4147-A177-3AD203B41FA5}">
                      <a16:colId xmlns:a16="http://schemas.microsoft.com/office/drawing/2014/main" val="2600046441"/>
                    </a:ext>
                  </a:extLst>
                </a:gridCol>
                <a:gridCol w="1506156">
                  <a:extLst>
                    <a:ext uri="{9D8B030D-6E8A-4147-A177-3AD203B41FA5}">
                      <a16:colId xmlns:a16="http://schemas.microsoft.com/office/drawing/2014/main" val="2340436699"/>
                    </a:ext>
                  </a:extLst>
                </a:gridCol>
                <a:gridCol w="1507284">
                  <a:extLst>
                    <a:ext uri="{9D8B030D-6E8A-4147-A177-3AD203B41FA5}">
                      <a16:colId xmlns:a16="http://schemas.microsoft.com/office/drawing/2014/main" val="4110483673"/>
                    </a:ext>
                  </a:extLst>
                </a:gridCol>
                <a:gridCol w="1507284">
                  <a:extLst>
                    <a:ext uri="{9D8B030D-6E8A-4147-A177-3AD203B41FA5}">
                      <a16:colId xmlns:a16="http://schemas.microsoft.com/office/drawing/2014/main" val="2448681772"/>
                    </a:ext>
                  </a:extLst>
                </a:gridCol>
                <a:gridCol w="1507284">
                  <a:extLst>
                    <a:ext uri="{9D8B030D-6E8A-4147-A177-3AD203B41FA5}">
                      <a16:colId xmlns:a16="http://schemas.microsoft.com/office/drawing/2014/main" val="1485173556"/>
                    </a:ext>
                  </a:extLst>
                </a:gridCol>
                <a:gridCol w="1507284">
                  <a:extLst>
                    <a:ext uri="{9D8B030D-6E8A-4147-A177-3AD203B41FA5}">
                      <a16:colId xmlns:a16="http://schemas.microsoft.com/office/drawing/2014/main" val="1245468138"/>
                    </a:ext>
                  </a:extLst>
                </a:gridCol>
                <a:gridCol w="1507284">
                  <a:extLst>
                    <a:ext uri="{9D8B030D-6E8A-4147-A177-3AD203B41FA5}">
                      <a16:colId xmlns:a16="http://schemas.microsoft.com/office/drawing/2014/main" val="1769844500"/>
                    </a:ext>
                  </a:extLst>
                </a:gridCol>
              </a:tblGrid>
              <a:tr h="9562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       Power      #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2150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86099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13573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243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197968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256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1024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81920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625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3125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25872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216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1296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7776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507601"/>
                  </a:ext>
                </a:extLst>
              </a:tr>
              <a:tr h="660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effectLst/>
                        </a:rPr>
                        <a:t>343</a:t>
                      </a:r>
                      <a:endParaRPr lang="en-US" sz="2400" b="1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2401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16,807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6992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FCB040-E60A-4DFC-A1C8-9EC767F7F803}"/>
              </a:ext>
            </a:extLst>
          </p:cNvPr>
          <p:cNvCxnSpPr/>
          <p:nvPr/>
        </p:nvCxnSpPr>
        <p:spPr>
          <a:xfrm>
            <a:off x="808383" y="278296"/>
            <a:ext cx="1470991" cy="901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20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B821-A1B1-42E7-8B89-858B8FF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integer raised to a positive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5D82-C8A6-48B7-954A-87E96A73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524000"/>
            <a:ext cx="105156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-n</a:t>
            </a:r>
            <a:r>
              <a:rPr lang="en-US" baseline="30000" dirty="0"/>
              <a:t>p 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-(n</a:t>
            </a:r>
            <a:r>
              <a:rPr lang="en-US" baseline="30000" dirty="0"/>
              <a:t>p</a:t>
            </a:r>
            <a:r>
              <a:rPr lang="en-US" dirty="0"/>
              <a:t>) or (-n)</a:t>
            </a:r>
            <a:r>
              <a:rPr lang="en-US" baseline="30000" dirty="0"/>
              <a:t>p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very important that you know which one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-(n</a:t>
            </a:r>
            <a:r>
              <a:rPr lang="en-US" baseline="30000" dirty="0"/>
              <a:t>p</a:t>
            </a:r>
            <a:r>
              <a:rPr lang="en-US" dirty="0"/>
              <a:t>) : the negative of a positive integer raised to a positive power </a:t>
            </a:r>
          </a:p>
          <a:p>
            <a:pPr marL="0" indent="0">
              <a:buNone/>
            </a:pPr>
            <a:r>
              <a:rPr lang="en-US" dirty="0"/>
              <a:t>	-(2</a:t>
            </a:r>
            <a:r>
              <a:rPr lang="en-US" baseline="30000" dirty="0"/>
              <a:t>4</a:t>
            </a:r>
            <a:r>
              <a:rPr lang="en-US" dirty="0"/>
              <a:t>) = -(2 x 2 x 2 x 2)</a:t>
            </a:r>
          </a:p>
          <a:p>
            <a:pPr marL="0" indent="0">
              <a:buNone/>
            </a:pPr>
            <a:r>
              <a:rPr lang="en-US" dirty="0"/>
              <a:t>		= -(4 x 2 x 2)  </a:t>
            </a:r>
          </a:p>
          <a:p>
            <a:pPr marL="0" indent="0">
              <a:buNone/>
            </a:pPr>
            <a:r>
              <a:rPr lang="en-US" dirty="0"/>
              <a:t>		= -(8 x 2)</a:t>
            </a:r>
          </a:p>
          <a:p>
            <a:pPr marL="0" indent="0">
              <a:buNone/>
            </a:pPr>
            <a:r>
              <a:rPr lang="en-US" dirty="0"/>
              <a:t>		= -(16) </a:t>
            </a:r>
          </a:p>
          <a:p>
            <a:pPr marL="0" indent="0">
              <a:buNone/>
            </a:pPr>
            <a:r>
              <a:rPr lang="en-US" dirty="0"/>
              <a:t>		= -16</a:t>
            </a:r>
          </a:p>
          <a:p>
            <a:pPr marL="0" indent="0">
              <a:buNone/>
            </a:pPr>
            <a:r>
              <a:rPr lang="en-US" dirty="0"/>
              <a:t>(-n)</a:t>
            </a:r>
            <a:r>
              <a:rPr lang="en-US" baseline="30000" dirty="0"/>
              <a:t>p </a:t>
            </a:r>
            <a:r>
              <a:rPr lang="en-US" dirty="0"/>
              <a:t>: a negative integer raised to a positive power</a:t>
            </a:r>
          </a:p>
          <a:p>
            <a:pPr marL="0" indent="0">
              <a:buNone/>
            </a:pPr>
            <a:r>
              <a:rPr lang="en-US" dirty="0"/>
              <a:t>	(-2)</a:t>
            </a:r>
            <a:r>
              <a:rPr lang="en-US" baseline="30000" dirty="0"/>
              <a:t>4</a:t>
            </a:r>
            <a:r>
              <a:rPr lang="en-US" dirty="0"/>
              <a:t> = (-2) x (-2) x (-2) x (-2)</a:t>
            </a:r>
          </a:p>
          <a:p>
            <a:pPr marL="0" indent="0">
              <a:buNone/>
            </a:pPr>
            <a:r>
              <a:rPr lang="en-US" dirty="0"/>
              <a:t>		= (4) x (-2) x (-2)</a:t>
            </a:r>
          </a:p>
          <a:p>
            <a:pPr marL="0" indent="0">
              <a:buNone/>
            </a:pPr>
            <a:r>
              <a:rPr lang="en-US" dirty="0"/>
              <a:t>		= (-8) x (-2)</a:t>
            </a:r>
          </a:p>
          <a:p>
            <a:pPr marL="0" indent="0">
              <a:buNone/>
            </a:pPr>
            <a:r>
              <a:rPr lang="en-US" dirty="0"/>
              <a:t>		= 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A0570-A6FE-4B1B-9FA9-5F24A7E01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948" y="6468629"/>
            <a:ext cx="271905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EE8C4F-0135-48E4-873A-00E790197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34977"/>
              </p:ext>
            </p:extLst>
          </p:nvPr>
        </p:nvGraphicFramePr>
        <p:xfrm>
          <a:off x="318052" y="309267"/>
          <a:ext cx="11595650" cy="6426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635">
                  <a:extLst>
                    <a:ext uri="{9D8B030D-6E8A-4147-A177-3AD203B41FA5}">
                      <a16:colId xmlns:a16="http://schemas.microsoft.com/office/drawing/2014/main" val="340355548"/>
                    </a:ext>
                  </a:extLst>
                </a:gridCol>
                <a:gridCol w="1655635">
                  <a:extLst>
                    <a:ext uri="{9D8B030D-6E8A-4147-A177-3AD203B41FA5}">
                      <a16:colId xmlns:a16="http://schemas.microsoft.com/office/drawing/2014/main" val="491786848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2695200187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1497252784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696693755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181835974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3959436661"/>
                    </a:ext>
                  </a:extLst>
                </a:gridCol>
              </a:tblGrid>
              <a:tr h="947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     Power      #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056279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</a:rPr>
                        <a:t> = 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91713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16419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en-US" sz="2400" b="1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 x -3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04423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745138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202895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737604"/>
                  </a:ext>
                </a:extLst>
              </a:tr>
              <a:tr h="731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48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6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EE8C4F-0135-48E4-873A-00E790197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74433"/>
              </p:ext>
            </p:extLst>
          </p:nvPr>
        </p:nvGraphicFramePr>
        <p:xfrm>
          <a:off x="331304" y="384314"/>
          <a:ext cx="11675168" cy="6377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989">
                  <a:extLst>
                    <a:ext uri="{9D8B030D-6E8A-4147-A177-3AD203B41FA5}">
                      <a16:colId xmlns:a16="http://schemas.microsoft.com/office/drawing/2014/main" val="340355548"/>
                    </a:ext>
                  </a:extLst>
                </a:gridCol>
                <a:gridCol w="1666989">
                  <a:extLst>
                    <a:ext uri="{9D8B030D-6E8A-4147-A177-3AD203B41FA5}">
                      <a16:colId xmlns:a16="http://schemas.microsoft.com/office/drawing/2014/main" val="491786848"/>
                    </a:ext>
                  </a:extLst>
                </a:gridCol>
                <a:gridCol w="1668238">
                  <a:extLst>
                    <a:ext uri="{9D8B030D-6E8A-4147-A177-3AD203B41FA5}">
                      <a16:colId xmlns:a16="http://schemas.microsoft.com/office/drawing/2014/main" val="2695200187"/>
                    </a:ext>
                  </a:extLst>
                </a:gridCol>
                <a:gridCol w="1668238">
                  <a:extLst>
                    <a:ext uri="{9D8B030D-6E8A-4147-A177-3AD203B41FA5}">
                      <a16:colId xmlns:a16="http://schemas.microsoft.com/office/drawing/2014/main" val="1497252784"/>
                    </a:ext>
                  </a:extLst>
                </a:gridCol>
                <a:gridCol w="1668238">
                  <a:extLst>
                    <a:ext uri="{9D8B030D-6E8A-4147-A177-3AD203B41FA5}">
                      <a16:colId xmlns:a16="http://schemas.microsoft.com/office/drawing/2014/main" val="696693755"/>
                    </a:ext>
                  </a:extLst>
                </a:gridCol>
                <a:gridCol w="1668238">
                  <a:extLst>
                    <a:ext uri="{9D8B030D-6E8A-4147-A177-3AD203B41FA5}">
                      <a16:colId xmlns:a16="http://schemas.microsoft.com/office/drawing/2014/main" val="181835974"/>
                    </a:ext>
                  </a:extLst>
                </a:gridCol>
                <a:gridCol w="1668238">
                  <a:extLst>
                    <a:ext uri="{9D8B030D-6E8A-4147-A177-3AD203B41FA5}">
                      <a16:colId xmlns:a16="http://schemas.microsoft.com/office/drawing/2014/main" val="3959436661"/>
                    </a:ext>
                  </a:extLst>
                </a:gridCol>
              </a:tblGrid>
              <a:tr h="1019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     Power      #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056279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91713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-8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-32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16419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-27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-243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04423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-64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256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-1024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745138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-125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625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-3125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202895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-6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-216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1296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-7776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737604"/>
                  </a:ext>
                </a:extLst>
              </a:tr>
              <a:tr h="74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-343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2401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-16,807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48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0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875</Words>
  <Application>Microsoft Office PowerPoint</Application>
  <PresentationFormat>Widescreen</PresentationFormat>
  <Paragraphs>528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 2</vt:lpstr>
      <vt:lpstr>Office Theme</vt:lpstr>
      <vt:lpstr>Power and Scientific Notation</vt:lpstr>
      <vt:lpstr>Integer raised to a whole number power</vt:lpstr>
      <vt:lpstr>Integer raised to a zero power</vt:lpstr>
      <vt:lpstr>Integer raised to the first (1) power</vt:lpstr>
      <vt:lpstr>PowerPoint Presentation</vt:lpstr>
      <vt:lpstr>PowerPoint Presentation</vt:lpstr>
      <vt:lpstr>Negative integer raised to a positive power</vt:lpstr>
      <vt:lpstr>PowerPoint Presentation</vt:lpstr>
      <vt:lpstr>PowerPoint Presentation</vt:lpstr>
      <vt:lpstr>Positive number raised to a negative power</vt:lpstr>
      <vt:lpstr>PowerPoint Presentation</vt:lpstr>
      <vt:lpstr>PowerPoint Presentation</vt:lpstr>
      <vt:lpstr>Negative number raised to a negative power</vt:lpstr>
      <vt:lpstr>PowerPoint Presentation</vt:lpstr>
      <vt:lpstr>PowerPoint Presentation</vt:lpstr>
      <vt:lpstr>Scientific Notation</vt:lpstr>
      <vt:lpstr>Scientific Notation</vt:lpstr>
      <vt:lpstr>Order of Operations</vt:lpstr>
      <vt:lpstr>Scientific Notation</vt:lpstr>
      <vt:lpstr>Scientific Notation</vt:lpstr>
      <vt:lpstr>Scientific Notation</vt:lpstr>
      <vt:lpstr>PowerPoint Presentation</vt:lpstr>
      <vt:lpstr>Order of Operations</vt:lpstr>
      <vt:lpstr>PEMDAS</vt:lpstr>
      <vt:lpstr>Power Rules</vt:lpstr>
      <vt:lpstr>Power Rules</vt:lpstr>
      <vt:lpstr>Power Rules</vt:lpstr>
      <vt:lpstr>NOT a Power Rule</vt:lpstr>
      <vt:lpstr>Same Base</vt:lpstr>
      <vt:lpstr>Different Bases</vt:lpstr>
      <vt:lpstr>Exponent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Scientific Notation</dc:title>
  <dc:creator>Christy Churchill</dc:creator>
  <cp:lastModifiedBy>Christy Churchill</cp:lastModifiedBy>
  <cp:revision>47</cp:revision>
  <dcterms:created xsi:type="dcterms:W3CDTF">2017-08-25T00:13:10Z</dcterms:created>
  <dcterms:modified xsi:type="dcterms:W3CDTF">2017-09-05T22:58:12Z</dcterms:modified>
</cp:coreProperties>
</file>